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9" r:id="rId3"/>
    <p:sldId id="260" r:id="rId4"/>
    <p:sldId id="328" r:id="rId5"/>
    <p:sldId id="331" r:id="rId6"/>
    <p:sldId id="33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29" r:id="rId16"/>
    <p:sldId id="269" r:id="rId17"/>
    <p:sldId id="270" r:id="rId18"/>
    <p:sldId id="271" r:id="rId19"/>
    <p:sldId id="272" r:id="rId20"/>
    <p:sldId id="273" r:id="rId21"/>
    <p:sldId id="330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46" r:id="rId44"/>
    <p:sldId id="347" r:id="rId45"/>
    <p:sldId id="348" r:id="rId46"/>
    <p:sldId id="299" r:id="rId47"/>
    <p:sldId id="300" r:id="rId48"/>
    <p:sldId id="301" r:id="rId49"/>
    <p:sldId id="302" r:id="rId50"/>
    <p:sldId id="333" r:id="rId51"/>
    <p:sldId id="334" r:id="rId52"/>
    <p:sldId id="303" r:id="rId53"/>
    <p:sldId id="304" r:id="rId54"/>
    <p:sldId id="335" r:id="rId55"/>
    <p:sldId id="307" r:id="rId56"/>
    <p:sldId id="336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7" r:id="rId66"/>
    <p:sldId id="316" r:id="rId67"/>
    <p:sldId id="318" r:id="rId68"/>
    <p:sldId id="320" r:id="rId69"/>
    <p:sldId id="321" r:id="rId70"/>
    <p:sldId id="322" r:id="rId71"/>
    <p:sldId id="323" r:id="rId72"/>
    <p:sldId id="324" r:id="rId73"/>
    <p:sldId id="32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328"/>
            <p14:sldId id="331"/>
            <p14:sldId id="332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329"/>
            <p14:sldId id="269"/>
            <p14:sldId id="270"/>
            <p14:sldId id="271"/>
            <p14:sldId id="272"/>
            <p14:sldId id="273"/>
            <p14:sldId id="330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346"/>
            <p14:sldId id="347"/>
            <p14:sldId id="348"/>
            <p14:sldId id="299"/>
            <p14:sldId id="300"/>
            <p14:sldId id="301"/>
            <p14:sldId id="302"/>
            <p14:sldId id="333"/>
            <p14:sldId id="334"/>
            <p14:sldId id="303"/>
            <p14:sldId id="304"/>
            <p14:sldId id="335"/>
            <p14:sldId id="307"/>
            <p14:sldId id="33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6"/>
            <p14:sldId id="318"/>
            <p14:sldId id="320"/>
            <p14:sldId id="321"/>
            <p14:sldId id="322"/>
            <p14:sldId id="323"/>
            <p14:sldId id="324"/>
            <p14:sldId id="32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5" autoAdjust="0"/>
    <p:restoredTop sz="94561"/>
  </p:normalViewPr>
  <p:slideViewPr>
    <p:cSldViewPr>
      <p:cViewPr varScale="1">
        <p:scale>
          <a:sx n="85" d="100"/>
          <a:sy n="85" d="100"/>
        </p:scale>
        <p:origin x="161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9/9/2018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9/9/2018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AF97D9-7C92-C943-A8DA-F65B914A5776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417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77DB2-F510-0E43-B001-91D702824433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38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52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C2C4B6-FEA7-A747-BA19-7F7A6B318E4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46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0486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2B0A20-D7D4-D042-82BB-6CCC3A4F1097}" type="slidenum">
              <a:rPr lang="en-US"/>
              <a:pPr/>
              <a:t>47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8742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BA943-C468-1140-9B85-C06EBDA26370}" type="slidenum">
              <a:rPr lang="en-US"/>
              <a:pPr/>
              <a:t>48</a:t>
            </a:fld>
            <a:endParaRPr lang="en-US"/>
          </a:p>
        </p:txBody>
      </p:sp>
      <p:sp>
        <p:nvSpPr>
          <p:cNvPr id="768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15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02089-FF16-B94F-9A31-53CD120995B1}" type="slidenum">
              <a:rPr lang="en-US"/>
              <a:pPr/>
              <a:t>49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3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0A75FF-7279-834C-BDE3-6DE8FAE0474B}" type="slidenum">
              <a:rPr lang="en-US"/>
              <a:pPr/>
              <a:t>53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9173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96DE13-9C2D-3A40-A403-57798EC8AC20}" type="slidenum">
              <a:rPr lang="en-US"/>
              <a:pPr/>
              <a:t>57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54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27BEA8-2526-FB41-8ED3-04BFBE34CB3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100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34EB79-0D39-B941-AE19-977D42B5AA3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126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B7DC3-EA4A-9845-B2FC-28FA5D3E4F48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975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364E58-1BE7-C649-B058-F22F5D85F3AF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4228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2BBC0-CEA6-DE43-AF76-2FE14306F459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19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341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D0B7D-69C9-1C4B-8F69-D04B79B1B51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22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54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2F17A-58C4-A144-B3A1-B632A3483B44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30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903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E99B2C-2DEA-1143-9F90-EFF7A4F48DD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848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95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04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6328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8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1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65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93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130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82278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1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Working with Strings</a:t>
            </a:r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 element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particular element (</a:t>
            </a:r>
            <a:r>
              <a:rPr lang="en-US" dirty="0" err="1">
                <a:solidFill>
                  <a:srgbClr val="FF0000"/>
                </a:solidFill>
              </a:rPr>
              <a:t>stak</a:t>
            </a:r>
            <a:r>
              <a:rPr lang="en-US" dirty="0"/>
              <a:t>) of the string is accessed by the index of the element surrounded by square brackets [ ] (</a:t>
            </a:r>
            <a:r>
              <a:rPr lang="en-US" dirty="0" err="1">
                <a:solidFill>
                  <a:srgbClr val="FF0000"/>
                </a:solidFill>
              </a:rPr>
              <a:t>hornklofar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[1])  </a:t>
            </a:r>
            <a:r>
              <a:rPr lang="en-US" sz="2800" dirty="0">
                <a:latin typeface="Courier New"/>
                <a:cs typeface="Courier New"/>
              </a:rPr>
              <a:t>=&gt; </a:t>
            </a:r>
            <a:r>
              <a:rPr lang="en-US" sz="2800" dirty="0">
                <a:latin typeface="+mj-lt"/>
                <a:cs typeface="Courier New"/>
              </a:rPr>
              <a:t>prints e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[-1])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>
                <a:solidFill>
                  <a:srgbClr val="000000"/>
                </a:solidFill>
                <a:cs typeface="Courier New"/>
              </a:rPr>
              <a:t>prints d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[11])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>
                <a:solidFill>
                  <a:srgbClr val="000000"/>
                </a:solidFill>
                <a:latin typeface="+mj-lt"/>
                <a:cs typeface="Courier New"/>
              </a:rPr>
              <a:t>ERROR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Slicing, the rules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slicing (</a:t>
            </a:r>
            <a:r>
              <a:rPr lang="en-US" sz="2800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sneiða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) is the ability to select a subsequence of the overall 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uses the syntax 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[start : finish]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, where: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sz="2400" dirty="0"/>
              <a:t>is the index of where we start the subsequence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sz="2400" dirty="0"/>
              <a:t>is the index of </a:t>
            </a:r>
            <a:r>
              <a:rPr lang="en-US" sz="2400" b="1" u="sng" dirty="0"/>
              <a:t>one after</a:t>
            </a:r>
            <a:r>
              <a:rPr lang="en-US" sz="2400" dirty="0"/>
              <a:t> where we end the subsequence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if either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are not provided, it defaults to the beginning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and the end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</a:t>
            </a:r>
          </a:p>
          <a:p>
            <a:pPr eaLnBrk="1" hangingPunct="1">
              <a:lnSpc>
                <a:spcPct val="80000"/>
              </a:lnSpc>
            </a:pPr>
            <a:endParaRPr lang="en-US" sz="2800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half open range for slices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slicing uses what is called a half-open range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first index is included in the sequence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last index is one </a:t>
            </a:r>
            <a:r>
              <a:rPr lang="en-US" b="1" i="1" dirty="0">
                <a:ea typeface="ＭＳ Ｐゴシック" pitchFamily="-111" charset="-128"/>
                <a:cs typeface="ＭＳ Ｐゴシック" pitchFamily="-111" charset="-128"/>
              </a:rPr>
              <a:t>after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what is included</a:t>
            </a:r>
          </a:p>
          <a:p>
            <a:pPr eaLnBrk="1" hangingPunct="1">
              <a:buFont typeface="Wingdings" pitchFamily="-111" charset="2"/>
              <a:buNone/>
            </a:pP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399" y="1447800"/>
            <a:ext cx="8922327" cy="35052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609600"/>
            <a:ext cx="7772400" cy="555924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1143000"/>
            <a:ext cx="8536692" cy="3810000"/>
          </a:xfrm>
        </p:spPr>
      </p:pic>
    </p:spTree>
    <p:extLst>
      <p:ext uri="{BB962C8B-B14F-4D97-AF65-F5344CB8AC3E}">
        <p14:creationId xmlns:p14="http://schemas.microsoft.com/office/powerpoint/2010/main" val="259873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219200"/>
            <a:ext cx="8873524" cy="35052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696200" cy="558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Extended Slicing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also takes three arguments: </a:t>
            </a:r>
          </a:p>
          <a:p>
            <a:pPr lvl="1" eaLnBrk="1" hangingPunct="1"/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[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start:finish:countBy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]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defaults are:</a:t>
            </a:r>
          </a:p>
          <a:p>
            <a:pPr lvl="1" eaLnBrk="1" hangingPunct="1"/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dirty="0"/>
              <a:t>is beginning, 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dirty="0"/>
              <a:t>is end, 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is 1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hello world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[0:11:2]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hlowrd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every other letter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447800"/>
            <a:ext cx="8589818" cy="304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Some python idioms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idioms are python “phrases” that are used for a common task that might be less obvious to non-python folk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how to make a copy of a string: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hi mom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[:]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how to reverse a string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"madam I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adam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"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reverseStr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[::-1]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Sequence of characters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We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ea typeface="ＭＳ Ｐゴシック" pitchFamily="-111" charset="-128"/>
                <a:cs typeface="ＭＳ Ｐゴシック" pitchFamily="-111" charset="-128"/>
              </a:rPr>
              <a:t>ve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talked about strings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strengir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 being a sequence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röð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 of characters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stafa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).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 string is indicated between </a:t>
            </a:r>
            <a:r>
              <a:rPr lang="fr-FR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" "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exact sequence of characters is maintained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are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for loop iterates (</a:t>
            </a:r>
            <a:r>
              <a:rPr lang="en-US" dirty="0" err="1">
                <a:solidFill>
                  <a:srgbClr val="FF0000"/>
                </a:solidFill>
              </a:rPr>
              <a:t>ítrar</a:t>
            </a:r>
            <a:r>
              <a:rPr lang="en-US" dirty="0"/>
              <a:t>) through each element of a sequence in order. For a string, this means character by character: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48000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Basic String Operations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length operator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len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()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len(s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 4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+ is concatenate (</a:t>
            </a:r>
            <a:r>
              <a:rPr lang="en-US" sz="2400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skeyta</a:t>
            </a:r>
            <a:r>
              <a:rPr lang="en-US" sz="2400" dirty="0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saman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</a:t>
            </a: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-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spam-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>
              <a:lnSpc>
                <a:spcPct val="80000"/>
              </a:lnSpc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print(</a:t>
            </a: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spam-spam-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* is repeat, the number is how many times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* 3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spam-spam-spam-spam-spam-spam-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</a:t>
            </a:r>
            <a:r>
              <a:rPr lang="en-US" dirty="0">
                <a:solidFill>
                  <a:srgbClr val="000090"/>
                </a:solidFill>
              </a:rPr>
              <a:t>+</a:t>
            </a:r>
            <a:r>
              <a:rPr lang="en-US" dirty="0"/>
              <a:t> and </a:t>
            </a:r>
            <a:r>
              <a:rPr lang="en-US" dirty="0">
                <a:solidFill>
                  <a:srgbClr val="000090"/>
                </a:solidFill>
              </a:rPr>
              <a:t>*</a:t>
            </a:r>
            <a:r>
              <a:rPr lang="en-US" dirty="0"/>
              <a:t> on strings makes a new string, does not modify the arguments</a:t>
            </a:r>
          </a:p>
          <a:p>
            <a:r>
              <a:rPr lang="en-US" dirty="0"/>
              <a:t>order of operation is important for concatenation, irrelevant for repetition</a:t>
            </a:r>
          </a:p>
          <a:p>
            <a:r>
              <a:rPr lang="en-US" dirty="0"/>
              <a:t>the types (</a:t>
            </a:r>
            <a:r>
              <a:rPr lang="en-US" dirty="0" err="1">
                <a:solidFill>
                  <a:srgbClr val="FF0000"/>
                </a:solidFill>
              </a:rPr>
              <a:t>tög</a:t>
            </a:r>
            <a:r>
              <a:rPr lang="en-US" dirty="0"/>
              <a:t>) required are specific. For concatenation you need two strings, for repetition a string and an integer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+ </a:t>
            </a:r>
            <a:r>
              <a:rPr lang="en-US" dirty="0" err="1"/>
              <a:t>b</a:t>
            </a:r>
            <a:r>
              <a:rPr lang="en-US" dirty="0"/>
              <a:t>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operation does the above represent? It depends on the types!</a:t>
            </a:r>
          </a:p>
          <a:p>
            <a:pPr lvl="1"/>
            <a:r>
              <a:rPr lang="en-US" dirty="0"/>
              <a:t>two strings, concatenation</a:t>
            </a:r>
          </a:p>
          <a:p>
            <a:pPr lvl="1"/>
            <a:r>
              <a:rPr lang="en-US" dirty="0"/>
              <a:t>two integers addition</a:t>
            </a:r>
          </a:p>
          <a:p>
            <a:r>
              <a:rPr lang="en-US" dirty="0"/>
              <a:t>the operator + is </a:t>
            </a:r>
            <a:r>
              <a:rPr lang="en-US" b="1" i="1" dirty="0"/>
              <a:t>overloaded </a:t>
            </a:r>
            <a:r>
              <a:rPr lang="en-US" i="1" dirty="0"/>
              <a:t>(</a:t>
            </a:r>
            <a:r>
              <a:rPr lang="en-US" i="1" dirty="0" err="1">
                <a:solidFill>
                  <a:srgbClr val="FF0000"/>
                </a:solidFill>
              </a:rPr>
              <a:t>fjölbundinn</a:t>
            </a:r>
            <a:r>
              <a:rPr lang="en-US" i="1" dirty="0"/>
              <a:t>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operation + performs depends on the types it is working 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/>
                <a:cs typeface="Courier New"/>
              </a:rPr>
              <a:t>type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check the type of the value associated with a variable using </a:t>
            </a:r>
            <a:r>
              <a:rPr lang="en-US" dirty="0">
                <a:latin typeface="Courier New"/>
                <a:cs typeface="Courier New"/>
              </a:rPr>
              <a:t>type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 &lt;type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 err="1">
                <a:latin typeface="Courier New"/>
                <a:cs typeface="Courier New"/>
              </a:rPr>
              <a:t>str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&gt;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245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&lt;type </a:t>
            </a:r>
            <a:r>
              <a:rPr lang="fr-FR" sz="2800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>
                <a:solidFill>
                  <a:srgbClr val="000000"/>
                </a:solidFill>
                <a:latin typeface="Courier New"/>
                <a:cs typeface="Courier New"/>
              </a:rPr>
              <a:t>int</a:t>
            </a:r>
            <a:r>
              <a:rPr lang="fr-FR" sz="2800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comparisons, single char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 uses the Unicode mapping for characters.</a:t>
            </a:r>
          </a:p>
          <a:p>
            <a:pPr lvl="1"/>
            <a:r>
              <a:rPr lang="en-US" dirty="0"/>
              <a:t>Allows for representing non-English characters</a:t>
            </a:r>
            <a:endParaRPr lang="en-US" dirty="0">
              <a:latin typeface="헤드라인A"/>
              <a:ea typeface="헤드라인A"/>
              <a:cs typeface="헤드라인A"/>
            </a:endParaRPr>
          </a:p>
          <a:p>
            <a:r>
              <a:rPr lang="en-US" dirty="0"/>
              <a:t>UTF-8, subset of Unicode, takes the English letters, numbers and punctuation marks and maps them to an integer.</a:t>
            </a:r>
          </a:p>
          <a:p>
            <a:r>
              <a:rPr lang="en-US" dirty="0"/>
              <a:t>Single character comparisons (</a:t>
            </a:r>
            <a:r>
              <a:rPr lang="en-US" dirty="0" err="1">
                <a:solidFill>
                  <a:srgbClr val="FF0000"/>
                </a:solidFill>
              </a:rPr>
              <a:t>samanburður</a:t>
            </a:r>
            <a:r>
              <a:rPr lang="en-US" dirty="0"/>
              <a:t>) are based on that number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 within sequence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makes sense to compare within a sequence (lower case, upper case, digits). 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9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en-US" dirty="0"/>
              <a:t>Can be weird outside of the sequence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0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Whole strings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Compare the first element of each string</a:t>
            </a:r>
          </a:p>
          <a:p>
            <a:pPr lvl="1"/>
            <a:r>
              <a:rPr lang="en-US"/>
              <a:t>if they are equal, move on to the next character in each</a:t>
            </a:r>
          </a:p>
          <a:p>
            <a:pPr lvl="1"/>
            <a:r>
              <a:rPr lang="en-US"/>
              <a:t>if they are not equal, the relationship between those to characters are the relationship between the string</a:t>
            </a:r>
          </a:p>
          <a:p>
            <a:pPr lvl="1"/>
            <a:r>
              <a:rPr lang="en-US"/>
              <a:t>if one ends up being shorter (but equal), the shorter is smaller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aaac</a:t>
            </a:r>
            <a:r>
              <a:rPr lang="fr-FR" dirty="0">
                <a:latin typeface="Courier New"/>
                <a:cs typeface="Courier New"/>
              </a:rPr>
              <a:t>'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first difference is at the last char.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so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is less than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aaac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/>
              <a:t>.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aaz</a:t>
            </a:r>
            <a:r>
              <a:rPr lang="fr-FR" dirty="0"/>
              <a:t>'</a:t>
            </a:r>
            <a:endParaRPr lang="en-US" dirty="0"/>
          </a:p>
          <a:p>
            <a:pPr lvl="1"/>
            <a:r>
              <a:rPr lang="en-US" dirty="0"/>
              <a:t>The first string is the same but shorter. Thus it is smaller.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And then there is """ """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triple quotes preserve both the vertical and horizontal formatting of the string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allows you to type tables, paragraphs, whatever and preserve the formatting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"""this is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a test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today"""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Membership operations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check to see if a substring exists in the string, the </a:t>
            </a:r>
            <a:r>
              <a:rPr lang="en-US" dirty="0">
                <a:solidFill>
                  <a:srgbClr val="000090"/>
                </a:solidFill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in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operator. Returns True or False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= 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aabbccdd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endParaRPr lang="en-US" dirty="0">
              <a:latin typeface="Courier New" pitchFamily="-111" charset="0"/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abb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x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False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543800" cy="1219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immutable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óbreytanlegir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8229600" cy="4572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immutable, that is you cannot change one once you make it:</a:t>
            </a:r>
          </a:p>
          <a:p>
            <a:pPr lvl="1"/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lvl="1"/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[1]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ERROR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However, you can use it to make another string (copy it, slice it, etc.)</a:t>
            </a: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[:1] + </a:t>
            </a:r>
            <a:r>
              <a:rPr lang="fr-FR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[2:]</a:t>
            </a: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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11" charset="-128"/>
              <a:cs typeface="Courier New"/>
            </a:endParaRP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slam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/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 methods (</a:t>
            </a:r>
            <a:r>
              <a:rPr lang="en-US" dirty="0" err="1">
                <a:solidFill>
                  <a:srgbClr val="FF0000"/>
                </a:solidFill>
              </a:rPr>
              <a:t>aðgerðir</a:t>
            </a:r>
            <a:r>
              <a:rPr lang="en-US" dirty="0"/>
              <a:t>) and functions (</a:t>
            </a:r>
            <a:r>
              <a:rPr lang="en-US" dirty="0" err="1">
                <a:solidFill>
                  <a:srgbClr val="FF0000"/>
                </a:solidFill>
              </a:rPr>
              <a:t>föll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Functions, first cut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is a program that performs some operation. Its details are hidden (</a:t>
            </a:r>
            <a:r>
              <a:rPr lang="en-US" dirty="0" err="1">
                <a:solidFill>
                  <a:srgbClr val="FF0000"/>
                </a:solidFill>
              </a:rPr>
              <a:t>falin</a:t>
            </a:r>
            <a:r>
              <a:rPr lang="en-US" dirty="0"/>
              <a:t>) (encapsulated; </a:t>
            </a:r>
            <a:r>
              <a:rPr lang="en-US" dirty="0" err="1">
                <a:solidFill>
                  <a:srgbClr val="FF0000"/>
                </a:solidFill>
              </a:rPr>
              <a:t>hjúpað</a:t>
            </a:r>
            <a:r>
              <a:rPr lang="en-US" dirty="0"/>
              <a:t>), only it</a:t>
            </a:r>
            <a:r>
              <a:rPr lang="fr-FR" dirty="0"/>
              <a:t>'</a:t>
            </a:r>
            <a:r>
              <a:rPr lang="en-US" dirty="0"/>
              <a:t>s interface (</a:t>
            </a:r>
            <a:r>
              <a:rPr lang="en-US" dirty="0" err="1">
                <a:solidFill>
                  <a:srgbClr val="FF0000"/>
                </a:solidFill>
              </a:rPr>
              <a:t>skil</a:t>
            </a:r>
            <a:r>
              <a:rPr lang="en-US" dirty="0"/>
              <a:t>) provided.</a:t>
            </a:r>
          </a:p>
          <a:p>
            <a:r>
              <a:rPr lang="en-US" dirty="0"/>
              <a:t>A function takes some number of inputs (arguments; </a:t>
            </a:r>
            <a:r>
              <a:rPr lang="en-US" dirty="0" err="1">
                <a:solidFill>
                  <a:srgbClr val="FF0000"/>
                </a:solidFill>
              </a:rPr>
              <a:t>stiki</a:t>
            </a:r>
            <a:r>
              <a:rPr lang="en-US" dirty="0"/>
              <a:t>) and returns a value based on the arguments and the function</a:t>
            </a:r>
            <a:r>
              <a:rPr lang="fr-FR" dirty="0"/>
              <a:t>'</a:t>
            </a:r>
            <a:r>
              <a:rPr lang="en-US" dirty="0"/>
              <a:t>s operation.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function: </a:t>
            </a:r>
            <a:r>
              <a:rPr lang="en-US" dirty="0" err="1">
                <a:latin typeface="Courier New"/>
                <a:cs typeface="Courier New"/>
              </a:rPr>
              <a:t>len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function takes as an argument a string and returns an integer, the length of a string.</a:t>
            </a: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11 </a:t>
            </a:r>
            <a:r>
              <a:rPr lang="en-US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space counts!</a:t>
            </a:r>
            <a:endParaRPr lang="en-US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method</a:t>
            </a:r>
            <a:r>
              <a:rPr lang="en-US" b="1" dirty="0"/>
              <a:t> </a:t>
            </a:r>
            <a:r>
              <a:rPr lang="en-US" dirty="0"/>
              <a:t>is a variation on a function</a:t>
            </a:r>
          </a:p>
          <a:p>
            <a:pPr lvl="1"/>
            <a:r>
              <a:rPr lang="en-US" dirty="0"/>
              <a:t>like a function, it represents a program</a:t>
            </a:r>
          </a:p>
          <a:p>
            <a:pPr lvl="1"/>
            <a:r>
              <a:rPr lang="en-US" dirty="0"/>
              <a:t>like a function, it has input arguments and an output</a:t>
            </a:r>
          </a:p>
          <a:p>
            <a:r>
              <a:rPr lang="en-US" dirty="0"/>
              <a:t>Unlike a function, it is applied in the context of a particular object (</a:t>
            </a:r>
            <a:r>
              <a:rPr lang="en-US" dirty="0" err="1">
                <a:solidFill>
                  <a:srgbClr val="FF0000"/>
                </a:solidFill>
              </a:rPr>
              <a:t>hlutur</a:t>
            </a:r>
            <a:r>
              <a:rPr lang="en-US" dirty="0"/>
              <a:t>). </a:t>
            </a:r>
          </a:p>
          <a:p>
            <a:r>
              <a:rPr lang="en-US" dirty="0"/>
              <a:t>This is indicated by the </a:t>
            </a:r>
            <a:r>
              <a:rPr lang="en-US" i="1" dirty="0"/>
              <a:t>dot notation </a:t>
            </a:r>
            <a:r>
              <a:rPr lang="en-US" dirty="0"/>
              <a:t>invocation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upper </a:t>
            </a:r>
            <a:r>
              <a:rPr lang="en-US" dirty="0"/>
              <a:t>is the name of a method. It generates a new string that has all upper case characters of the string it was called with.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() 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r>
              <a:rPr lang="en-US" dirty="0">
                <a:latin typeface="Arial"/>
                <a:cs typeface="Arial"/>
              </a:rPr>
              <a:t>The 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upper()</a:t>
            </a:r>
            <a:r>
              <a:rPr lang="en-US" dirty="0">
                <a:latin typeface="Arial"/>
                <a:cs typeface="Arial"/>
              </a:rPr>
              <a:t> method was called in the context of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latin typeface="Arial"/>
                <a:cs typeface="Arial"/>
              </a:rPr>
              <a:t>, indicated by the dot between them.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dot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generation, dot notation looks like: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object.method</a:t>
            </a:r>
            <a:r>
              <a:rPr lang="en-US" dirty="0">
                <a:latin typeface="Courier New"/>
                <a:cs typeface="Courier New"/>
              </a:rPr>
              <a:t>(…)</a:t>
            </a:r>
          </a:p>
          <a:p>
            <a:r>
              <a:rPr lang="en-US" dirty="0"/>
              <a:t>It means that the object in front of the dot is calling a method that is associated with that object</a:t>
            </a:r>
            <a:r>
              <a:rPr lang="fr-FR" dirty="0"/>
              <a:t>'</a:t>
            </a:r>
            <a:r>
              <a:rPr lang="en-US" dirty="0"/>
              <a:t>s type.</a:t>
            </a:r>
          </a:p>
          <a:p>
            <a:r>
              <a:rPr lang="en-US" dirty="0"/>
              <a:t>The method</a:t>
            </a:r>
            <a:r>
              <a:rPr lang="fr-FR" dirty="0"/>
              <a:t>'</a:t>
            </a:r>
            <a:r>
              <a:rPr lang="en-US" dirty="0"/>
              <a:t>s that can be called are tied to the type of the object calling it. Each type has different methods.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Find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hello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my_str.find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(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         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# find index of </a:t>
            </a:r>
            <a:r>
              <a:rPr lang="fr-FR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sz="2400" dirty="0" err="1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my_str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pitchFamily="-111" charset="-128"/>
                <a:cs typeface="ＭＳ Ｐゴシック" pitchFamily="-111" charset="-128"/>
              </a:rPr>
              <a:t>2</a:t>
            </a: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Note how the method 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find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operates on the string object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and the two are associated by using the “dot” notation: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my_str.find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(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).</a:t>
            </a: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Terminology: the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thing(s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 in parenthesis, i.e. the 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in this case, is called an </a:t>
            </a:r>
            <a:r>
              <a:rPr lang="en-US" sz="2400" b="1" u="sng" dirty="0">
                <a:ea typeface="ＭＳ Ｐゴシック" pitchFamily="-111" charset="-128"/>
                <a:cs typeface="ＭＳ Ｐゴシック" pitchFamily="-111" charset="-128"/>
              </a:rPr>
              <a:t>argument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Methods can be chained together (</a:t>
            </a:r>
            <a:r>
              <a:rPr lang="en-US" dirty="0" err="1">
                <a:solidFill>
                  <a:srgbClr val="FF0000"/>
                </a:solidFill>
              </a:rPr>
              <a:t>tengja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saman</a:t>
            </a:r>
            <a:r>
              <a:rPr lang="en-US" dirty="0"/>
              <a:t>). </a:t>
            </a:r>
          </a:p>
          <a:p>
            <a:r>
              <a:rPr lang="en-US" dirty="0"/>
              <a:t>Perform first operation, yielding an object</a:t>
            </a:r>
          </a:p>
          <a:p>
            <a:r>
              <a:rPr lang="en-US" dirty="0"/>
              <a:t>Use the yielded object for the next method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 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my_str.upper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().find(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O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</a:p>
          <a:p>
            <a:pPr>
              <a:buNone/>
            </a:pPr>
            <a:r>
              <a:rPr lang="en-US" sz="28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4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non-printing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inserted directly, are preceded by a backslash (the \ character)</a:t>
            </a:r>
          </a:p>
          <a:p>
            <a:r>
              <a:rPr lang="en-US" dirty="0"/>
              <a:t>new line	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\n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r>
              <a:rPr lang="en-US" dirty="0"/>
              <a:t>tab			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\t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00009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42929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4724400"/>
          </a:xfrm>
        </p:spPr>
        <p:txBody>
          <a:bodyPr/>
          <a:lstStyle/>
          <a:p>
            <a:pPr>
              <a:buNone/>
            </a:pPr>
            <a:r>
              <a:rPr lang="en-US" dirty="0"/>
              <a:t>Some methods have optional arguments:</a:t>
            </a:r>
          </a:p>
          <a:p>
            <a:r>
              <a:rPr lang="en-US" dirty="0"/>
              <a:t>if the user </a:t>
            </a:r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provide one of these, a default (</a:t>
            </a:r>
            <a:r>
              <a:rPr lang="en-US" dirty="0" err="1">
                <a:solidFill>
                  <a:srgbClr val="FF0000"/>
                </a:solidFill>
              </a:rPr>
              <a:t>sjálfgefið</a:t>
            </a:r>
            <a:r>
              <a:rPr lang="en-US" dirty="0"/>
              <a:t>) is assumed</a:t>
            </a:r>
          </a:p>
          <a:p>
            <a:r>
              <a:rPr lang="en-US" dirty="0"/>
              <a:t>find has a default second argument of 0, where the search begins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a_str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 had the bat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7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1</a:t>
            </a:r>
            <a:r>
              <a:rPr lang="en-US" sz="2800" baseline="300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st</a:t>
            </a:r>
            <a:r>
              <a:rPr lang="en-US" sz="2800" baseline="300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,start at 0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a_str.find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,8)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13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2</a:t>
            </a:r>
            <a:r>
              <a:rPr lang="en-US" sz="2800" baseline="300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nd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/>
              <a:t>You can “nest” methods, that is the result of one method as an argument to another</a:t>
            </a:r>
          </a:p>
          <a:p>
            <a:r>
              <a:rPr lang="en-US" dirty="0"/>
              <a:t>remember that parenthetical expressions are did “inside out”: do the inner parenthetical expression first, then the next, using the result as an argument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,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)+1)</a:t>
            </a:r>
          </a:p>
          <a:p>
            <a:r>
              <a:rPr lang="en-US" dirty="0"/>
              <a:t> translation: find the second </a:t>
            </a:r>
            <a:r>
              <a:rPr lang="fr-FR" dirty="0"/>
              <a:t>'</a:t>
            </a:r>
            <a:r>
              <a:rPr lang="en-US" dirty="0"/>
              <a:t>t</a:t>
            </a:r>
            <a:r>
              <a:rPr lang="fr-FR" dirty="0"/>
              <a:t>'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r>
              <a:rPr lang="en-US" dirty="0"/>
              <a:t>You can use </a:t>
            </a:r>
            <a:r>
              <a:rPr lang="en-US" dirty="0" err="1"/>
              <a:t>Spyder</a:t>
            </a:r>
            <a:r>
              <a:rPr lang="en-US" dirty="0"/>
              <a:t> to find available methods for any type. You enter a variable of the type, followed by the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(dot) and then a tab.</a:t>
            </a:r>
          </a:p>
          <a:p>
            <a:r>
              <a:rPr lang="en-US" dirty="0"/>
              <a:t>Remember, methods match with a type. Different types have different methods</a:t>
            </a:r>
          </a:p>
          <a:p>
            <a:r>
              <a:rPr lang="en-US" dirty="0"/>
              <a:t>If you type a method name, </a:t>
            </a:r>
            <a:r>
              <a:rPr lang="en-US" dirty="0" err="1"/>
              <a:t>Spyder</a:t>
            </a:r>
            <a:r>
              <a:rPr lang="en-US" dirty="0"/>
              <a:t> will remind you of the needed and optional arguments.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8030384" cy="4419600"/>
          </a:xfrm>
        </p:spPr>
      </p:pic>
      <p:sp>
        <p:nvSpPr>
          <p:cNvPr id="7" name="TextBox 6"/>
          <p:cNvSpPr txBox="1"/>
          <p:nvPr/>
        </p:nvSpPr>
        <p:spPr bwMode="auto">
          <a:xfrm>
            <a:off x="3440921" y="51054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+mn-lt"/>
              </a:rPr>
              <a:t>Figure 4.7</a:t>
            </a:r>
          </a:p>
        </p:txBody>
      </p:sp>
    </p:spTree>
    <p:extLst>
      <p:ext uri="{BB962C8B-B14F-4D97-AF65-F5344CB8AC3E}">
        <p14:creationId xmlns:p14="http://schemas.microsoft.com/office/powerpoint/2010/main" val="108936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"/>
            <a:ext cx="7010400" cy="4679034"/>
          </a:xfrm>
        </p:spPr>
      </p:pic>
      <p:sp>
        <p:nvSpPr>
          <p:cNvPr id="4" name="TextBox 3"/>
          <p:cNvSpPr txBox="1"/>
          <p:nvPr/>
        </p:nvSpPr>
        <p:spPr bwMode="auto">
          <a:xfrm>
            <a:off x="3440921" y="54102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Figure 4.8</a:t>
            </a:r>
          </a:p>
        </p:txBody>
      </p:sp>
    </p:spTree>
    <p:extLst>
      <p:ext uri="{BB962C8B-B14F-4D97-AF65-F5344CB8AC3E}">
        <p14:creationId xmlns:p14="http://schemas.microsoft.com/office/powerpoint/2010/main" val="729736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0600"/>
            <a:ext cx="7598317" cy="2832100"/>
          </a:xfrm>
        </p:spPr>
      </p:pic>
      <p:sp>
        <p:nvSpPr>
          <p:cNvPr id="4" name="TextBox 3"/>
          <p:cNvSpPr txBox="1"/>
          <p:nvPr/>
        </p:nvSpPr>
        <p:spPr bwMode="auto">
          <a:xfrm>
            <a:off x="3440921" y="43434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Figure 4.9</a:t>
            </a:r>
          </a:p>
        </p:txBody>
      </p:sp>
    </p:spTree>
    <p:extLst>
      <p:ext uri="{BB962C8B-B14F-4D97-AF65-F5344CB8AC3E}">
        <p14:creationId xmlns:p14="http://schemas.microsoft.com/office/powerpoint/2010/main" val="1377443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5432" y="152400"/>
            <a:ext cx="8366567" cy="6123018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CSE 231, Bill Punch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formatting, better printing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So far, we have just used the defaults of the print function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can do many more complicated things to make that output “prettier” and more pleasing.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will use it in our display function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Basic form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8458200" cy="4038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understand string formatting, it is probably better to start with an example.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print("Sorry, is this the {} minute {}?".format(5, 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ARGUMENT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))</a:t>
            </a:r>
          </a:p>
          <a:p>
            <a:pPr eaLnBrk="1" hangingPunct="1">
              <a:buFont typeface="Wingdings" pitchFamily="-108" charset="2"/>
              <a:buNone/>
            </a:pPr>
            <a:endParaRPr lang="en-US" sz="2800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ea typeface="Arial" pitchFamily="-108" charset="0"/>
                <a:cs typeface="Arial" pitchFamily="-108" charset="0"/>
              </a:rPr>
              <a:t>prints</a:t>
            </a:r>
            <a:r>
              <a:rPr lang="en-US" sz="28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</a:t>
            </a:r>
            <a:r>
              <a:rPr lang="en-US" sz="2800" dirty="0">
                <a:latin typeface="Courier New"/>
                <a:ea typeface="Courier New" pitchFamily="-108" charset="0"/>
                <a:cs typeface="Courier New"/>
              </a:rPr>
              <a:t>Sorry, is this the 5 minute ARGUMENT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character is "mapped" (associated) with an integer</a:t>
            </a:r>
          </a:p>
          <a:p>
            <a:r>
              <a:rPr lang="en-US" dirty="0"/>
              <a:t>UTF-8, subset of Unicode, is such a mapping</a:t>
            </a:r>
          </a:p>
          <a:p>
            <a:r>
              <a:rPr lang="en-US" dirty="0"/>
              <a:t>the function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ord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takes a character and returns its UTF-8 integer value,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chr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() </a:t>
            </a:r>
            <a:r>
              <a:rPr lang="en-US" dirty="0"/>
              <a:t>takes an integer and returns the UTF-8 character.</a:t>
            </a:r>
          </a:p>
        </p:txBody>
      </p:sp>
    </p:spTree>
    <p:extLst>
      <p:ext uri="{BB962C8B-B14F-4D97-AF65-F5344CB8AC3E}">
        <p14:creationId xmlns:p14="http://schemas.microsoft.com/office/powerpoint/2010/main" val="3106599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format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is a method that creates a new string where certain elements of the string are re-organized i.e., </a:t>
            </a:r>
            <a:r>
              <a:rPr lang="en-US" i="1" dirty="0"/>
              <a:t>formatted</a:t>
            </a:r>
            <a:endParaRPr lang="en-US" dirty="0"/>
          </a:p>
          <a:p>
            <a:r>
              <a:rPr lang="en-US" dirty="0"/>
              <a:t>The elements to be re-organized are the curly bracket (</a:t>
            </a:r>
            <a:r>
              <a:rPr lang="en-US" dirty="0" err="1">
                <a:solidFill>
                  <a:srgbClr val="FF0000"/>
                </a:solidFill>
              </a:rPr>
              <a:t>slaufusvigar</a:t>
            </a:r>
            <a:r>
              <a:rPr lang="en-US" dirty="0"/>
              <a:t>) elements in the string.</a:t>
            </a:r>
          </a:p>
          <a:p>
            <a:r>
              <a:rPr lang="en-US" dirty="0"/>
              <a:t>Formatting is complicated, this is just some of the easy stuff (see the docs)</a:t>
            </a:r>
          </a:p>
        </p:txBody>
      </p:sp>
    </p:spTree>
    <p:extLst>
      <p:ext uri="{BB962C8B-B14F-4D97-AF65-F5344CB8AC3E}">
        <p14:creationId xmlns:p14="http://schemas.microsoft.com/office/powerpoint/2010/main" val="3973257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</a:t>
            </a:r>
            <a:r>
              <a:rPr lang="en-US" dirty="0" err="1"/>
              <a:t>args</a:t>
            </a:r>
            <a:r>
              <a:rPr lang="en-US" dirty="0"/>
              <a:t> to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string is modified so that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elements in the string are replaced by the format method arguments</a:t>
            </a:r>
          </a:p>
          <a:p>
            <a:r>
              <a:rPr lang="en-US" dirty="0"/>
              <a:t>They replacement is in order: first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is replaced by the first argument, second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by the second argument and so forth.</a:t>
            </a:r>
          </a:p>
        </p:txBody>
      </p:sp>
    </p:spTree>
    <p:extLst>
      <p:ext uri="{BB962C8B-B14F-4D97-AF65-F5344CB8AC3E}">
        <p14:creationId xmlns:p14="http://schemas.microsoft.com/office/powerpoint/2010/main" val="2667354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800" y="1066800"/>
            <a:ext cx="8282726" cy="3733800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Format string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 content of the curly bracket elements are the format string, descriptors of how to organize that particular substitution.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types are the kind of thing to substitute, numbers indicate total spaces.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19600"/>
            <a:ext cx="384048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876800"/>
            <a:ext cx="28956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format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bracket looks like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>
                <a:latin typeface="Courier New"/>
                <a:cs typeface="Courier New"/>
              </a:rPr>
              <a:t>{:align width .precision descriptor}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align</a:t>
            </a:r>
            <a:r>
              <a:rPr lang="en-US" dirty="0"/>
              <a:t> is optional (default left)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width</a:t>
            </a:r>
            <a:r>
              <a:rPr lang="en-US" dirty="0"/>
              <a:t> is how many spaces (default just enough)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.precision </a:t>
            </a:r>
            <a:r>
              <a:rPr lang="en-US" dirty="0"/>
              <a:t>is for floating point rounding (default no rounding)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type</a:t>
            </a:r>
            <a:r>
              <a:rPr lang="en-US" dirty="0"/>
              <a:t> is the expected type (error if the </a:t>
            </a:r>
            <a:r>
              <a:rPr lang="en-US" dirty="0" err="1"/>
              <a:t>arg</a:t>
            </a:r>
            <a:r>
              <a:rPr lang="en-US" dirty="0"/>
              <a:t> is the wrong type)</a:t>
            </a:r>
          </a:p>
        </p:txBody>
      </p:sp>
    </p:spTree>
    <p:extLst>
      <p:ext uri="{BB962C8B-B14F-4D97-AF65-F5344CB8AC3E}">
        <p14:creationId xmlns:p14="http://schemas.microsoft.com/office/powerpoint/2010/main" val="3953188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09600" y="1066800"/>
            <a:ext cx="7793990" cy="43434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table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905000"/>
            <a:ext cx="6992374" cy="2590800"/>
          </a:xfrm>
        </p:spPr>
      </p:pic>
    </p:spTree>
    <p:extLst>
      <p:ext uri="{BB962C8B-B14F-4D97-AF65-F5344CB8AC3E}">
        <p14:creationId xmlns:p14="http://schemas.microsoft.com/office/powerpoint/2010/main" val="3801813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Floating Point Precision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+mj-lt"/>
                <a:ea typeface="Courier New" pitchFamily="-108" charset="0"/>
                <a:cs typeface="Courier New" pitchFamily="-108" charset="0"/>
              </a:rPr>
              <a:t>Can round floating point to specific number of decimal places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90800"/>
            <a:ext cx="9143999" cy="218908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Iteration (</a:t>
            </a:r>
            <a:r>
              <a:rPr lang="en-US" dirty="0" err="1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ítrun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)</a:t>
            </a:r>
          </a:p>
        </p:txBody>
      </p:sp>
      <p:sp>
        <p:nvSpPr>
          <p:cNvPr id="6861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pitchFamily="-108" charset="2"/>
              <a:buNone/>
            </a:pP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iteration through a sequence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date we have seen the while loop as a way to iterate over a suite (a group of python statements)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briefly touched on the for statement for iteration, such as the elements of a list or a string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274638"/>
            <a:ext cx="4419600" cy="1143000"/>
          </a:xfrm>
        </p:spPr>
        <p:txBody>
          <a:bodyPr/>
          <a:lstStyle/>
          <a:p>
            <a:r>
              <a:rPr lang="en-US" dirty="0"/>
              <a:t>Subset of </a:t>
            </a:r>
            <a:br>
              <a:rPr lang="en-US" dirty="0"/>
            </a:br>
            <a:r>
              <a:rPr lang="en-US" dirty="0"/>
              <a:t>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1981200"/>
            <a:ext cx="3200400" cy="1295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See Appendix F for the full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"/>
            <a:ext cx="4267200" cy="59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55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 statement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ea typeface="Arial" pitchFamily="-108" charset="0"/>
                <a:cs typeface="Arial" pitchFamily="-108" charset="0"/>
              </a:rPr>
              <a:t>We use the for statement to process each element of a list, one element at a time</a:t>
            </a:r>
          </a:p>
          <a:p>
            <a:pPr marL="0" indent="0" eaLnBrk="1" hangingPunct="1">
              <a:buFont typeface="Wingdings" pitchFamily="-108" charset="2"/>
              <a:buNone/>
            </a:pPr>
            <a:endParaRPr lang="en-US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for item in sequence: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	suite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What </a:t>
            </a:r>
            <a:r>
              <a:rPr lang="en-US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for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means</a:t>
            </a:r>
          </a:p>
        </p:txBody>
      </p:sp>
      <p:sp>
        <p:nvSpPr>
          <p:cNvPr id="71683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534400" cy="4724400"/>
          </a:xfrm>
        </p:spPr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=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08" charset="-128"/>
              <a:cs typeface="Courier New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for char in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: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	print(char)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first time through, char = 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[0])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second time through, char=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b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[1])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third time through, char=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[2])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no more sequence left, for ends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Power of the for statement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Sequence iteration as provided by the for state is very powerful and very useful in python.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Allows you to write some very “short” programs that do powerful things.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4.1</a:t>
            </a:r>
          </a:p>
          <a:p>
            <a:r>
              <a:rPr lang="en-US" dirty="0"/>
              <a:t>Find a letter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762" y="1295400"/>
            <a:ext cx="8976038" cy="3276600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function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enumerate function prints out two values: the index of an element and the element itself</a:t>
            </a:r>
          </a:p>
          <a:p>
            <a:r>
              <a:rPr lang="en-US" dirty="0"/>
              <a:t>Can use it to iterate through both the index and element simultaneously, doing dual assignment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Listings 4.2</a:t>
            </a:r>
          </a:p>
          <a:p>
            <a:r>
              <a:rPr lang="en-US" dirty="0"/>
              <a:t>find with enumerate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1600200"/>
            <a:ext cx="8870106" cy="3124200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06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split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function will take a string and break it into multiple new string parts depending on the argument character.</a:t>
            </a:r>
          </a:p>
          <a:p>
            <a:r>
              <a:rPr lang="en-US" dirty="0"/>
              <a:t>by default, if no argument is provided, split is on any whitespace character (tab, blank, etc.)</a:t>
            </a:r>
          </a:p>
          <a:p>
            <a:r>
              <a:rPr lang="en-US" dirty="0"/>
              <a:t>you can assign the pieces with multiple assignment if you know how many pieces are yielded.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 a name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48" y="2057400"/>
            <a:ext cx="7930552" cy="354094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Strings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use single or double quotes: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"spam"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>
              <a:solidFill>
                <a:srgbClr val="000090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Just don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 mix them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hi mom"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Wingdings" pitchFamily="-111" charset="2"/>
              </a:rPr>
              <a:t> ERROR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Inserting an apostrophe: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 = "knight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s"  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#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mix up the quotes</a:t>
            </a:r>
            <a:endParaRPr lang="en-US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Clr>
                <a:scrgbClr r="0" g="0" b="0"/>
              </a:buClr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B = 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knight\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s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#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escape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single quote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Palindromes and the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palindrome is a string that prints the same forward and backwards</a:t>
            </a:r>
          </a:p>
          <a:p>
            <a:r>
              <a:rPr lang="en-US" dirty="0"/>
              <a:t>same implies that:</a:t>
            </a:r>
          </a:p>
          <a:p>
            <a:pPr lvl="1"/>
            <a:r>
              <a:rPr lang="en-US" dirty="0"/>
              <a:t>case does not matter</a:t>
            </a:r>
          </a:p>
          <a:p>
            <a:pPr lvl="1"/>
            <a:r>
              <a:rPr lang="en-US" dirty="0"/>
              <a:t>punctuation is ignored</a:t>
            </a:r>
          </a:p>
          <a:p>
            <a:r>
              <a:rPr lang="en-US" dirty="0"/>
              <a:t>"Madam I</a:t>
            </a:r>
            <a:r>
              <a:rPr lang="fr-FR" dirty="0"/>
              <a:t>'</a:t>
            </a:r>
            <a:r>
              <a:rPr lang="en-US" dirty="0"/>
              <a:t>m Adam" is thus a palindrome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case and punctuation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letter is converted using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lower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</a:t>
            </a:r>
          </a:p>
          <a:p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import string</a:t>
            </a:r>
            <a:r>
              <a:rPr lang="en-US" dirty="0"/>
              <a:t>, brings in a series of predefined sequences (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string.digits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string.punctuation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string.whitespace</a:t>
            </a:r>
            <a:r>
              <a:rPr lang="en-US" dirty="0"/>
              <a:t>)</a:t>
            </a:r>
          </a:p>
          <a:p>
            <a:r>
              <a:rPr lang="en-US" dirty="0"/>
              <a:t>we remove all non-wanted characters with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replace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method. First </a:t>
            </a:r>
            <a:r>
              <a:rPr lang="en-US" dirty="0" err="1"/>
              <a:t>arg</a:t>
            </a:r>
            <a:r>
              <a:rPr lang="en-US" dirty="0"/>
              <a:t> is what to replace, the second the replacement.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4.4</a:t>
            </a:r>
          </a:p>
          <a:p>
            <a:r>
              <a:rPr lang="en-US" dirty="0"/>
              <a:t>Palindromes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222738"/>
            <a:ext cx="8534400" cy="6031524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String Formatting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17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said a format string was of the following form: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{:align width .precision descriptor}</a:t>
            </a:r>
          </a:p>
          <a:p>
            <a:pPr marL="0" indent="0">
              <a:buNone/>
            </a:pPr>
            <a:r>
              <a:rPr lang="en-US" dirty="0"/>
              <a:t>Well, it can be more complicated than that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{</a:t>
            </a:r>
            <a:r>
              <a:rPr lang="en-US" sz="3600" dirty="0" err="1">
                <a:latin typeface="Courier New"/>
                <a:cs typeface="Courier New"/>
              </a:rPr>
              <a:t>arg</a:t>
            </a:r>
            <a:r>
              <a:rPr lang="en-US" sz="3600" dirty="0">
                <a:latin typeface="Courier New"/>
                <a:cs typeface="Courier New"/>
              </a:rPr>
              <a:t> : fill align sign # 0 width , .precision descriptor}</a:t>
            </a:r>
          </a:p>
          <a:p>
            <a:pPr marL="0" indent="0">
              <a:buNone/>
            </a:pPr>
            <a:r>
              <a:rPr lang="en-US" sz="3600" dirty="0">
                <a:cs typeface="Courier New"/>
              </a:rPr>
              <a:t>That's a lot, so let's look at the details</a:t>
            </a:r>
          </a:p>
        </p:txBody>
      </p:sp>
    </p:spTree>
    <p:extLst>
      <p:ext uri="{BB962C8B-B14F-4D97-AF65-F5344CB8AC3E}">
        <p14:creationId xmlns:p14="http://schemas.microsoft.com/office/powerpoint/2010/main" val="3720280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over-ride the {}-to-argument matching we have seen, you can indicate the argument you want in the bracket</a:t>
            </a:r>
          </a:p>
          <a:p>
            <a:r>
              <a:rPr lang="en-US" dirty="0"/>
              <a:t>if other descriptor stuff is needed, it goes behind the </a:t>
            </a:r>
            <a:r>
              <a:rPr lang="en-US" dirty="0" err="1"/>
              <a:t>arg</a:t>
            </a:r>
            <a:r>
              <a:rPr lang="en-US" dirty="0"/>
              <a:t>, separated by a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95800"/>
            <a:ext cx="8485909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8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fill, 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Besides alignment, you can fill empty spaces with a fill character:</a:t>
            </a:r>
          </a:p>
          <a:p>
            <a:r>
              <a:rPr lang="en-US" dirty="0"/>
              <a:t>0=		fill with 0's</a:t>
            </a:r>
          </a:p>
          <a:p>
            <a:r>
              <a:rPr lang="en-US" dirty="0"/>
              <a:t>+=		fill with +</a:t>
            </a:r>
          </a:p>
        </p:txBody>
      </p:sp>
    </p:spTree>
    <p:extLst>
      <p:ext uri="{BB962C8B-B14F-4D97-AF65-F5344CB8AC3E}">
        <p14:creationId xmlns:p14="http://schemas.microsoft.com/office/powerpoint/2010/main" val="579516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+ means a sign for both positive and negative numbers</a:t>
            </a:r>
          </a:p>
          <a:p>
            <a:r>
              <a:rPr lang="en-US" dirty="0"/>
              <a:t>- means a sign for only negative numbers</a:t>
            </a:r>
          </a:p>
          <a:p>
            <a:r>
              <a:rPr lang="en-US" dirty="0"/>
              <a:t>space means space for positive, minus for negative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70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981200" y="2209800"/>
            <a:ext cx="1600200" cy="381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8818" y="9906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args</a:t>
            </a:r>
            <a:r>
              <a:rPr lang="en-US" dirty="0"/>
              <a:t> are before the :, format after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 {1:0=10d} means:</a:t>
            </a:r>
          </a:p>
          <a:p>
            <a:r>
              <a:rPr lang="en-US" dirty="0"/>
              <a:t>1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second (count from 0) </a:t>
            </a:r>
            <a:r>
              <a:rPr lang="en-US" dirty="0" err="1"/>
              <a:t>arg</a:t>
            </a:r>
            <a:r>
              <a:rPr lang="en-US" dirty="0"/>
              <a:t> of format, 35</a:t>
            </a:r>
          </a:p>
          <a:p>
            <a:r>
              <a:rPr lang="en-US" dirty="0"/>
              <a:t>: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separator</a:t>
            </a:r>
          </a:p>
          <a:p>
            <a:r>
              <a:rPr lang="en-US" dirty="0"/>
              <a:t>0=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fill with 0's</a:t>
            </a:r>
          </a:p>
          <a:p>
            <a:r>
              <a:rPr lang="en-US" dirty="0"/>
              <a:t>+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plus or minus sign</a:t>
            </a:r>
          </a:p>
          <a:p>
            <a:r>
              <a:rPr lang="en-US" dirty="0"/>
              <a:t>10d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occupy 10 spaces (left justify) decimal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" y="1905000"/>
            <a:ext cx="8991600" cy="6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1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Index (</a:t>
            </a:r>
            <a:r>
              <a:rPr lang="en-US" dirty="0" err="1">
                <a:solidFill>
                  <a:srgbClr val="FF0000"/>
                </a:solidFill>
              </a:rPr>
              <a:t>vísir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 elements of a string are a sequence, we can associate each element with an </a:t>
            </a:r>
            <a:r>
              <a:rPr lang="en-US" b="1" i="1" dirty="0"/>
              <a:t>index</a:t>
            </a:r>
            <a:r>
              <a:rPr lang="en-US" dirty="0"/>
              <a:t>, a location in the sequence:</a:t>
            </a:r>
          </a:p>
          <a:p>
            <a:pPr lvl="1"/>
            <a:r>
              <a:rPr lang="en-US" dirty="0"/>
              <a:t>positive values count up from the left, beginning with index 0</a:t>
            </a:r>
          </a:p>
          <a:p>
            <a:pPr lvl="1"/>
            <a:r>
              <a:rPr lang="en-US" dirty="0"/>
              <a:t>negative values count down from the right, starting with -1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, and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is complicated, but the simple version is that it forces a decimal point 0 forces fill of zero's (equivalent to 0=)</a:t>
            </a:r>
          </a:p>
          <a:p>
            <a:r>
              <a:rPr lang="en-US" dirty="0"/>
              <a:t>, put commas every three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00600"/>
            <a:ext cx="7696200" cy="1207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62400"/>
            <a:ext cx="8331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6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for tables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6629" b="-36629"/>
          <a:stretch>
            <a:fillRect/>
          </a:stretch>
        </p:blipFill>
        <p:spPr>
          <a:xfrm>
            <a:off x="41535" y="1371600"/>
            <a:ext cx="8645265" cy="4754563"/>
          </a:xfrm>
        </p:spPr>
      </p:pic>
    </p:spTree>
    <p:extLst>
      <p:ext uri="{BB962C8B-B14F-4D97-AF65-F5344CB8AC3E}">
        <p14:creationId xmlns:p14="http://schemas.microsoft.com/office/powerpoint/2010/main" val="33819433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Reminder, rules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The best way to imporve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If it was hard to write, it is probably hard to read. Add a comment. </a:t>
            </a:r>
          </a:p>
          <a:p>
            <a:pPr marL="514350" indent="-514350">
              <a:buFontTx/>
              <a:buAutoNum type="arabicPeriod"/>
            </a:pPr>
            <a:endParaRPr lang="en-US" sz="24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71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645" y="1219200"/>
            <a:ext cx="9074305" cy="2667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841</TotalTime>
  <Words>2852</Words>
  <Application>Microsoft Office PowerPoint</Application>
  <PresentationFormat>On-screen Show (4:3)</PresentationFormat>
  <Paragraphs>324</Paragraphs>
  <Slides>82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ＭＳ Ｐゴシック</vt:lpstr>
      <vt:lpstr>Arial</vt:lpstr>
      <vt:lpstr>Bernard MT Condensed</vt:lpstr>
      <vt:lpstr>Calibri</vt:lpstr>
      <vt:lpstr>Courier New</vt:lpstr>
      <vt:lpstr>Rosewood Std Regular</vt:lpstr>
      <vt:lpstr>Symbol</vt:lpstr>
      <vt:lpstr>Wingdings</vt:lpstr>
      <vt:lpstr>헤드라인A</vt:lpstr>
      <vt:lpstr>template</vt:lpstr>
      <vt:lpstr>PowerPoint Presentation</vt:lpstr>
      <vt:lpstr>Sequence of characters</vt:lpstr>
      <vt:lpstr>And then there is """ """</vt:lpstr>
      <vt:lpstr>non-printing characters</vt:lpstr>
      <vt:lpstr>String Representation</vt:lpstr>
      <vt:lpstr>Subset of  UTF-8</vt:lpstr>
      <vt:lpstr>Strings</vt:lpstr>
      <vt:lpstr>The Index (vísir)</vt:lpstr>
      <vt:lpstr>PowerPoint Presentation</vt:lpstr>
      <vt:lpstr>Accessing an element</vt:lpstr>
      <vt:lpstr>Slicing, the rules</vt:lpstr>
      <vt:lpstr>half open range for slices</vt:lpstr>
      <vt:lpstr>PowerPoint Presentation</vt:lpstr>
      <vt:lpstr>PowerPoint Presentation</vt:lpstr>
      <vt:lpstr>PowerPoint Presentation</vt:lpstr>
      <vt:lpstr>PowerPoint Presentation</vt:lpstr>
      <vt:lpstr>Extended Slicing</vt:lpstr>
      <vt:lpstr>PowerPoint Presentation</vt:lpstr>
      <vt:lpstr>Some python idioms</vt:lpstr>
      <vt:lpstr>String Operations</vt:lpstr>
      <vt:lpstr>Sequences are iterable</vt:lpstr>
      <vt:lpstr>Basic String Operations</vt:lpstr>
      <vt:lpstr>some details</vt:lpstr>
      <vt:lpstr>what does a + b mean?</vt:lpstr>
      <vt:lpstr>The type function</vt:lpstr>
      <vt:lpstr>String comparisons, single char</vt:lpstr>
      <vt:lpstr>comparisons within sequence</vt:lpstr>
      <vt:lpstr>Whole strings</vt:lpstr>
      <vt:lpstr>examples</vt:lpstr>
      <vt:lpstr>Membership operations</vt:lpstr>
      <vt:lpstr>Strings are immutable (óbreytanlegir)</vt:lpstr>
      <vt:lpstr>String methods (aðgerðir) and functions (föll)</vt:lpstr>
      <vt:lpstr>Functions, first cut</vt:lpstr>
      <vt:lpstr>String function: len</vt:lpstr>
      <vt:lpstr>String method</vt:lpstr>
      <vt:lpstr>Example</vt:lpstr>
      <vt:lpstr>more dot notation</vt:lpstr>
      <vt:lpstr>Find</vt:lpstr>
      <vt:lpstr>Chaining methods</vt:lpstr>
      <vt:lpstr>Optional Arguments</vt:lpstr>
      <vt:lpstr>Nesting Methods</vt:lpstr>
      <vt:lpstr>How to know?</vt:lpstr>
      <vt:lpstr>PowerPoint Presentation</vt:lpstr>
      <vt:lpstr>PowerPoint Presentation</vt:lpstr>
      <vt:lpstr>PowerPoint Presentation</vt:lpstr>
      <vt:lpstr>PowerPoint Presentation</vt:lpstr>
      <vt:lpstr>String formatting</vt:lpstr>
      <vt:lpstr>String formatting, better printing</vt:lpstr>
      <vt:lpstr>Basic form</vt:lpstr>
      <vt:lpstr>format method</vt:lpstr>
      <vt:lpstr>map args to {}</vt:lpstr>
      <vt:lpstr>PowerPoint Presentation</vt:lpstr>
      <vt:lpstr>Format string</vt:lpstr>
      <vt:lpstr>Each format string</vt:lpstr>
      <vt:lpstr>PowerPoint Presentation</vt:lpstr>
      <vt:lpstr>Nice table</vt:lpstr>
      <vt:lpstr>Floating Point Precision</vt:lpstr>
      <vt:lpstr>Iteration (ítrun)</vt:lpstr>
      <vt:lpstr>iteration through a sequence</vt:lpstr>
      <vt:lpstr>for statement</vt:lpstr>
      <vt:lpstr>What for means</vt:lpstr>
      <vt:lpstr>Power of the for statement</vt:lpstr>
      <vt:lpstr>PowerPoint Presentation</vt:lpstr>
      <vt:lpstr>PowerPoint Presentation</vt:lpstr>
      <vt:lpstr>enumerate function </vt:lpstr>
      <vt:lpstr>PowerPoint Presentation</vt:lpstr>
      <vt:lpstr>PowerPoint Presentation</vt:lpstr>
      <vt:lpstr>split function</vt:lpstr>
      <vt:lpstr>reorder a name</vt:lpstr>
      <vt:lpstr>Palindromes and the rules</vt:lpstr>
      <vt:lpstr>lower case and punctuation</vt:lpstr>
      <vt:lpstr>PowerPoint Presentation</vt:lpstr>
      <vt:lpstr>PowerPoint Presentation</vt:lpstr>
      <vt:lpstr>More String Formatting</vt:lpstr>
      <vt:lpstr>PowerPoint Presentation</vt:lpstr>
      <vt:lpstr>arg</vt:lpstr>
      <vt:lpstr>fill, =</vt:lpstr>
      <vt:lpstr>sign</vt:lpstr>
      <vt:lpstr>example</vt:lpstr>
      <vt:lpstr># , and 0</vt:lpstr>
      <vt:lpstr>nice for tables</vt:lpstr>
      <vt:lpstr>Reminder, rules so far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Friðrik</cp:lastModifiedBy>
  <cp:revision>73</cp:revision>
  <dcterms:created xsi:type="dcterms:W3CDTF">2012-03-21T18:49:41Z</dcterms:created>
  <dcterms:modified xsi:type="dcterms:W3CDTF">2018-09-09T20:23:59Z</dcterms:modified>
</cp:coreProperties>
</file>